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0000FF"/>
    <a:srgbClr val="6600CC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677B9-E147-4490-8FA6-59BB0E80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824F-0BBC-447F-B8FC-4F9ED5632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CF6E4-A924-4618-A2EB-4E52A4E21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66A11-00F0-4057-820A-561856BD9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78F85-C356-4ACB-8A45-1F2006F58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07CA5-F308-456E-A89C-7A90CCBF6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C12D7-A13C-46B8-9793-B2957DF96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263A-4E09-44D0-9540-E0404C11D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03213-A34F-4CD9-AC78-C72BA553D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67B9D-FFD1-4D15-9136-F4A0E5908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16C0A-68A6-452B-96EC-702F96A3F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ADB0F7-7D56-432F-9AC0-B535A5D8F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143000" y="1066800"/>
            <a:ext cx="6934200" cy="7863840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KHOA HỌC- TUẦN </a:t>
            </a:r>
            <a:r>
              <a:rPr lang="en-US" sz="4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 TIẾT 1 </a:t>
            </a:r>
            <a:endParaRPr lang="en-US" sz="4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0480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V="1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5486400" y="34290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XMASCA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25" y="5867400"/>
            <a:ext cx="1971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069637">
            <a:off x="-122238" y="5661025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020752">
            <a:off x="8140700" y="20638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619011">
            <a:off x="7891463" y="5724525"/>
            <a:ext cx="1136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164617">
            <a:off x="88106" y="-26194"/>
            <a:ext cx="1135063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Hộp_Văn_Bản 2"/>
          <p:cNvSpPr txBox="1">
            <a:spLocks noChangeArrowheads="1"/>
          </p:cNvSpPr>
          <p:nvPr/>
        </p:nvSpPr>
        <p:spPr bwMode="auto">
          <a:xfrm>
            <a:off x="0" y="31242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</a:rPr>
              <a:t>Trao </a:t>
            </a:r>
            <a:r>
              <a:rPr lang="vi-VN" sz="5400" b="1" smtClean="0">
                <a:solidFill>
                  <a:srgbClr val="FF0000"/>
                </a:solidFill>
              </a:rPr>
              <a:t>đổi</a:t>
            </a:r>
            <a:r>
              <a:rPr lang="en-US" sz="5400" b="1" smtClean="0">
                <a:solidFill>
                  <a:srgbClr val="FF0000"/>
                </a:solidFill>
              </a:rPr>
              <a:t> chất ở ng</a:t>
            </a:r>
            <a:r>
              <a:rPr lang="vi-VN" sz="5400" b="1" smtClean="0">
                <a:solidFill>
                  <a:srgbClr val="FF0000"/>
                </a:solidFill>
              </a:rPr>
              <a:t>ười</a:t>
            </a:r>
            <a:r>
              <a:rPr lang="en-US" sz="540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5400" smtClean="0">
                <a:solidFill>
                  <a:srgbClr val="FF0000"/>
                </a:solidFill>
              </a:rPr>
              <a:t>( Tiếp theo )</a:t>
            </a:r>
            <a:endParaRPr lang="en-US" sz="5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2885364" y="258187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676400" y="927100"/>
            <a:ext cx="6477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</a:t>
            </a:r>
            <a:r>
              <a:rPr lang="en-US" sz="2800" b="1" dirty="0" smtClean="0">
                <a:solidFill>
                  <a:srgbClr val="FF0000"/>
                </a:solidFill>
              </a:rPr>
              <a:t>NGƯỜI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62000" y="1666874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219200" y="228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97209" y="2277920"/>
            <a:ext cx="76745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97209" y="3648593"/>
            <a:ext cx="76745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Do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ô-xi;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r>
              <a:rPr lang="en-US" sz="2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97209" y="4876800"/>
            <a:ext cx="769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Do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7" grpId="0"/>
      <p:bldP spid="12298" grpId="0"/>
      <p:bldP spid="122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3124200" y="369834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</a:rPr>
              <a:t>    </a:t>
            </a:r>
            <a:r>
              <a:rPr lang="en-US" sz="2400" dirty="0" err="1">
                <a:solidFill>
                  <a:schemeClr val="hlink"/>
                </a:solidFill>
              </a:rPr>
              <a:t>Môn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Khoa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học</a:t>
            </a:r>
            <a:endParaRPr lang="en-US" sz="2400" dirty="0">
              <a:solidFill>
                <a:schemeClr val="hlink"/>
              </a:solidFill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676400" y="968512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</a:rPr>
              <a:t>Bài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b="1" dirty="0">
                <a:solidFill>
                  <a:srgbClr val="FF0000"/>
                </a:solidFill>
              </a:rPr>
              <a:t>TRAO </a:t>
            </a:r>
            <a:r>
              <a:rPr lang="en-US" sz="2800" b="1" dirty="0">
                <a:solidFill>
                  <a:srgbClr val="FF0000"/>
                </a:solidFill>
              </a:rPr>
              <a:t>ĐỔI</a:t>
            </a:r>
            <a:r>
              <a:rPr lang="en-US" sz="2400" b="1" dirty="0">
                <a:solidFill>
                  <a:srgbClr val="FF0000"/>
                </a:solidFill>
              </a:rPr>
              <a:t> CHẤT Ở </a:t>
            </a:r>
            <a:r>
              <a:rPr lang="en-US" sz="2400" b="1" dirty="0" smtClean="0">
                <a:solidFill>
                  <a:srgbClr val="FF0000"/>
                </a:solidFill>
              </a:rPr>
              <a:t>NGƯỜI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66800" y="1828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/>
              <a:t>Kết</a:t>
            </a:r>
            <a:r>
              <a:rPr lang="en-US" sz="2800" i="1" dirty="0"/>
              <a:t> </a:t>
            </a:r>
            <a:r>
              <a:rPr lang="en-US" sz="2800" i="1" dirty="0" err="1"/>
              <a:t>luận</a:t>
            </a:r>
            <a:r>
              <a:rPr lang="en-US" sz="2800" i="1" dirty="0"/>
              <a:t>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" y="2590800"/>
            <a:ext cx="8305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ô-xi (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0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009900" y="461963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 smtClean="0">
                <a:solidFill>
                  <a:schemeClr val="hlink"/>
                </a:solidFill>
              </a:rPr>
              <a:t>Khoa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học</a:t>
            </a:r>
            <a:endParaRPr lang="en-US" sz="2800" dirty="0">
              <a:solidFill>
                <a:schemeClr val="hlink"/>
              </a:solidFill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676400" y="1146175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</a:t>
            </a:r>
            <a:r>
              <a:rPr lang="en-US" sz="2800" b="1" dirty="0" smtClean="0">
                <a:solidFill>
                  <a:srgbClr val="FF0000"/>
                </a:solidFill>
              </a:rPr>
              <a:t>NGƯỜI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/>
              <a:t>Hoạt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động</a:t>
            </a:r>
            <a:r>
              <a:rPr lang="en-US" sz="2800" b="1" i="1" u="sng" dirty="0"/>
              <a:t> 2: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00FF"/>
                </a:solidFill>
              </a:rPr>
              <a:t>Tìm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hiểu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mối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quan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hê</a:t>
            </a:r>
            <a:r>
              <a:rPr lang="en-US" sz="2800" dirty="0">
                <a:solidFill>
                  <a:srgbClr val="0000FF"/>
                </a:solidFill>
              </a:rPr>
              <a:t>̣ </a:t>
            </a:r>
            <a:r>
              <a:rPr lang="en-US" sz="2800" dirty="0" err="1">
                <a:solidFill>
                  <a:srgbClr val="0000FF"/>
                </a:solidFill>
              </a:rPr>
              <a:t>giữa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các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quan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trong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việc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thực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hiện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sư</a:t>
            </a:r>
            <a:r>
              <a:rPr lang="en-US" sz="2800" dirty="0">
                <a:solidFill>
                  <a:srgbClr val="0000FF"/>
                </a:solidFill>
              </a:rPr>
              <a:t>̣ </a:t>
            </a:r>
            <a:r>
              <a:rPr lang="en-US" sz="2800" dirty="0" err="1">
                <a:solidFill>
                  <a:srgbClr val="0000FF"/>
                </a:solidFill>
              </a:rPr>
              <a:t>trao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đổi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chất</a:t>
            </a:r>
            <a:r>
              <a:rPr lang="en-US" sz="2800" dirty="0">
                <a:solidFill>
                  <a:srgbClr val="0000FF"/>
                </a:solidFill>
              </a:rPr>
              <a:t> ở </a:t>
            </a:r>
            <a:r>
              <a:rPr lang="en-US" sz="2800" dirty="0" err="1">
                <a:solidFill>
                  <a:srgbClr val="0000FF"/>
                </a:solidFill>
              </a:rPr>
              <a:t>người</a:t>
            </a:r>
            <a:r>
              <a:rPr lang="en-US" sz="2800" dirty="0">
                <a:solidFill>
                  <a:srgbClr val="0000FF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643063" y="68263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THỨC ĂN NƯỚC UỐNG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257800" y="29686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KHÔNG KHÍ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600200" y="1135063"/>
            <a:ext cx="5638800" cy="4808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006600" y="1439863"/>
            <a:ext cx="15240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Tiêu hóa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5510213" y="1431925"/>
            <a:ext cx="1271587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</a:rPr>
              <a:t>Hô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hấp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>
            <a:off x="2133600" y="189706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15"/>
          <p:cNvSpPr>
            <a:spLocks noChangeShapeType="1"/>
          </p:cNvSpPr>
          <p:nvPr/>
        </p:nvSpPr>
        <p:spPr bwMode="auto">
          <a:xfrm flipH="1">
            <a:off x="1447800" y="258286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6"/>
          <p:cNvSpPr>
            <a:spLocks noChangeShapeType="1"/>
          </p:cNvSpPr>
          <p:nvPr/>
        </p:nvSpPr>
        <p:spPr bwMode="auto">
          <a:xfrm>
            <a:off x="3108325" y="190658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3124200" y="3116263"/>
            <a:ext cx="2819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Tuần hoàn</a:t>
            </a:r>
          </a:p>
        </p:txBody>
      </p:sp>
      <p:sp>
        <p:nvSpPr>
          <p:cNvPr id="13323" name="Line 18"/>
          <p:cNvSpPr>
            <a:spLocks noChangeShapeType="1"/>
          </p:cNvSpPr>
          <p:nvPr/>
        </p:nvSpPr>
        <p:spPr bwMode="auto">
          <a:xfrm>
            <a:off x="5715000" y="189547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9"/>
          <p:cNvSpPr>
            <a:spLocks noChangeShapeType="1"/>
          </p:cNvSpPr>
          <p:nvPr/>
        </p:nvSpPr>
        <p:spPr bwMode="auto">
          <a:xfrm>
            <a:off x="6489700" y="189388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25"/>
          <p:cNvSpPr>
            <a:spLocks noChangeShapeType="1"/>
          </p:cNvSpPr>
          <p:nvPr/>
        </p:nvSpPr>
        <p:spPr bwMode="auto">
          <a:xfrm>
            <a:off x="36576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26"/>
          <p:cNvSpPr>
            <a:spLocks noChangeShapeType="1"/>
          </p:cNvSpPr>
          <p:nvPr/>
        </p:nvSpPr>
        <p:spPr bwMode="auto">
          <a:xfrm>
            <a:off x="4887913" y="25876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27"/>
          <p:cNvSpPr txBox="1">
            <a:spLocks noChangeArrowheads="1"/>
          </p:cNvSpPr>
          <p:nvPr/>
        </p:nvSpPr>
        <p:spPr bwMode="auto">
          <a:xfrm>
            <a:off x="304800" y="2309813"/>
            <a:ext cx="1071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chemeClr val="hlink"/>
                </a:solidFill>
              </a:rPr>
              <a:t>Phân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3328" name="Text Box 28"/>
          <p:cNvSpPr txBox="1">
            <a:spLocks noChangeArrowheads="1"/>
          </p:cNvSpPr>
          <p:nvPr/>
        </p:nvSpPr>
        <p:spPr bwMode="auto">
          <a:xfrm>
            <a:off x="7543799" y="2209800"/>
            <a:ext cx="16002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chemeClr val="hlink"/>
                </a:solidFill>
              </a:rPr>
              <a:t>Khí</a:t>
            </a:r>
            <a:endParaRPr lang="en-US" b="1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chemeClr val="hlink"/>
                </a:solidFill>
              </a:rPr>
              <a:t>Các-bô-níc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3209925" y="2170113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………..?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800600" y="21605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……..?</a:t>
            </a:r>
          </a:p>
        </p:txBody>
      </p:sp>
      <p:sp>
        <p:nvSpPr>
          <p:cNvPr id="13331" name="Text Box 31"/>
          <p:cNvSpPr txBox="1">
            <a:spLocks noChangeArrowheads="1"/>
          </p:cNvSpPr>
          <p:nvPr/>
        </p:nvSpPr>
        <p:spPr bwMode="auto">
          <a:xfrm>
            <a:off x="2209800" y="4629150"/>
            <a:ext cx="2057400" cy="12003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</a:rPr>
              <a:t>Tất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cả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các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cơ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quan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cơ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thể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332" name="Text Box 32"/>
          <p:cNvSpPr txBox="1">
            <a:spLocks noChangeArrowheads="1"/>
          </p:cNvSpPr>
          <p:nvPr/>
        </p:nvSpPr>
        <p:spPr bwMode="auto">
          <a:xfrm>
            <a:off x="5181600" y="4605338"/>
            <a:ext cx="14478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Bài tiết</a:t>
            </a:r>
          </a:p>
        </p:txBody>
      </p:sp>
      <p:sp>
        <p:nvSpPr>
          <p:cNvPr id="13333" name="Line 33"/>
          <p:cNvSpPr>
            <a:spLocks noChangeShapeType="1"/>
          </p:cNvSpPr>
          <p:nvPr/>
        </p:nvSpPr>
        <p:spPr bwMode="auto">
          <a:xfrm>
            <a:off x="3200400" y="35814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34"/>
          <p:cNvSpPr>
            <a:spLocks noChangeShapeType="1"/>
          </p:cNvSpPr>
          <p:nvPr/>
        </p:nvSpPr>
        <p:spPr bwMode="auto">
          <a:xfrm>
            <a:off x="5791200" y="3567113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35"/>
          <p:cNvSpPr>
            <a:spLocks noChangeShapeType="1"/>
          </p:cNvSpPr>
          <p:nvPr/>
        </p:nvSpPr>
        <p:spPr bwMode="auto">
          <a:xfrm flipV="1">
            <a:off x="3657600" y="3570288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36"/>
          <p:cNvSpPr>
            <a:spLocks noChangeShapeType="1"/>
          </p:cNvSpPr>
          <p:nvPr/>
        </p:nvSpPr>
        <p:spPr bwMode="auto">
          <a:xfrm>
            <a:off x="3124200" y="259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37"/>
          <p:cNvSpPr>
            <a:spLocks noChangeShapeType="1"/>
          </p:cNvSpPr>
          <p:nvPr/>
        </p:nvSpPr>
        <p:spPr bwMode="auto">
          <a:xfrm>
            <a:off x="4876800" y="2590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38"/>
          <p:cNvSpPr>
            <a:spLocks noChangeShapeType="1"/>
          </p:cNvSpPr>
          <p:nvPr/>
        </p:nvSpPr>
        <p:spPr bwMode="auto">
          <a:xfrm flipV="1">
            <a:off x="51054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39"/>
          <p:cNvSpPr>
            <a:spLocks noChangeShapeType="1"/>
          </p:cNvSpPr>
          <p:nvPr/>
        </p:nvSpPr>
        <p:spPr bwMode="auto">
          <a:xfrm>
            <a:off x="5105400" y="2743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40"/>
          <p:cNvSpPr>
            <a:spLocks noChangeShapeType="1"/>
          </p:cNvSpPr>
          <p:nvPr/>
        </p:nvSpPr>
        <p:spPr bwMode="auto">
          <a:xfrm flipV="1">
            <a:off x="6019800" y="1905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5105400" y="2743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………?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4384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……?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733800" y="3959225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…….?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5867400" y="394811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…….?</a:t>
            </a:r>
          </a:p>
        </p:txBody>
      </p:sp>
      <p:sp>
        <p:nvSpPr>
          <p:cNvPr id="13345" name="Line 45"/>
          <p:cNvSpPr>
            <a:spLocks noChangeShapeType="1"/>
          </p:cNvSpPr>
          <p:nvPr/>
        </p:nvSpPr>
        <p:spPr bwMode="auto">
          <a:xfrm>
            <a:off x="5791200" y="504031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Line 46"/>
          <p:cNvSpPr>
            <a:spLocks noChangeShapeType="1"/>
          </p:cNvSpPr>
          <p:nvPr/>
        </p:nvSpPr>
        <p:spPr bwMode="auto">
          <a:xfrm>
            <a:off x="5791200" y="5562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Text Box 47"/>
          <p:cNvSpPr txBox="1">
            <a:spLocks noChangeArrowheads="1"/>
          </p:cNvSpPr>
          <p:nvPr/>
        </p:nvSpPr>
        <p:spPr bwMode="auto">
          <a:xfrm>
            <a:off x="7543800" y="5089763"/>
            <a:ext cx="1828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</a:rPr>
              <a:t>- </a:t>
            </a:r>
            <a:r>
              <a:rPr lang="en-US" sz="2000" b="1" dirty="0" err="1">
                <a:solidFill>
                  <a:schemeClr val="hlink"/>
                </a:solidFill>
              </a:rPr>
              <a:t>Nước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tiểu</a:t>
            </a:r>
            <a:endParaRPr lang="en-US" sz="20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</a:rPr>
              <a:t>- </a:t>
            </a:r>
            <a:r>
              <a:rPr lang="en-US" sz="2000" b="1" dirty="0" err="1">
                <a:solidFill>
                  <a:schemeClr val="hlink"/>
                </a:solidFill>
              </a:rPr>
              <a:t>Mồ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hôi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3348" name="Text Box 48"/>
          <p:cNvSpPr txBox="1">
            <a:spLocks noChangeArrowheads="1"/>
          </p:cNvSpPr>
          <p:nvPr/>
        </p:nvSpPr>
        <p:spPr bwMode="auto">
          <a:xfrm>
            <a:off x="685800" y="59436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chemeClr val="accent2"/>
                </a:solidFill>
              </a:rPr>
              <a:t>5. Sơ đồ mối liên hệ giữa một số cơ quan trong quá trình trao đổi chất</a:t>
            </a:r>
          </a:p>
        </p:txBody>
      </p:sp>
      <p:sp>
        <p:nvSpPr>
          <p:cNvPr id="13349" name="Line 49"/>
          <p:cNvSpPr>
            <a:spLocks noChangeShapeType="1"/>
          </p:cNvSpPr>
          <p:nvPr/>
        </p:nvSpPr>
        <p:spPr bwMode="auto">
          <a:xfrm>
            <a:off x="2743200" y="838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Line 51"/>
          <p:cNvSpPr>
            <a:spLocks noChangeShapeType="1"/>
          </p:cNvSpPr>
          <p:nvPr/>
        </p:nvSpPr>
        <p:spPr bwMode="auto">
          <a:xfrm>
            <a:off x="6045200" y="8350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Line 52"/>
          <p:cNvSpPr>
            <a:spLocks noChangeShapeType="1"/>
          </p:cNvSpPr>
          <p:nvPr/>
        </p:nvSpPr>
        <p:spPr bwMode="auto">
          <a:xfrm>
            <a:off x="6477000" y="2590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/>
      <p:bldP spid="15390" grpId="0"/>
      <p:bldP spid="15401" grpId="0"/>
      <p:bldP spid="15402" grpId="0"/>
      <p:bldP spid="15403" grpId="0"/>
      <p:bldP spid="154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643063" y="68263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THỨC ĂN NƯỚC UỐNG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5257800" y="29686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KHÔNG KHÍ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371601" y="971550"/>
            <a:ext cx="5943599" cy="48579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006600" y="1439863"/>
            <a:ext cx="15240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</a:rPr>
              <a:t>Tiêu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hóa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5510213" y="1431925"/>
            <a:ext cx="1271587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</a:rPr>
              <a:t>Hô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hấp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2133600" y="189706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H="1">
            <a:off x="1152347" y="2579689"/>
            <a:ext cx="965378" cy="193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3108325" y="190658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3124200" y="3116263"/>
            <a:ext cx="2819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Tuần hoàn</a:t>
            </a:r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5715000" y="189547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6489700" y="189388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36576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>
            <a:off x="4887913" y="25876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304800" y="2309813"/>
            <a:ext cx="1071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Phân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7543799" y="2209800"/>
            <a:ext cx="152399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chemeClr val="hlink"/>
                </a:solidFill>
              </a:rPr>
              <a:t>Khí</a:t>
            </a:r>
            <a:endParaRPr lang="en-US" sz="2000" b="1" dirty="0">
              <a:solidFill>
                <a:schemeClr val="hlink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 err="1">
                <a:solidFill>
                  <a:schemeClr val="hlink"/>
                </a:solidFill>
              </a:rPr>
              <a:t>Các-bô-níc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2209800" y="4629150"/>
            <a:ext cx="2057400" cy="12003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</a:rPr>
              <a:t>Tất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cả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các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cơ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quan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cơ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thể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5181600" y="4605338"/>
            <a:ext cx="14478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Bài tiết</a:t>
            </a:r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>
            <a:off x="3200400" y="35814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>
            <a:off x="5791200" y="3567113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5"/>
          <p:cNvSpPr>
            <a:spLocks noChangeShapeType="1"/>
          </p:cNvSpPr>
          <p:nvPr/>
        </p:nvSpPr>
        <p:spPr bwMode="auto">
          <a:xfrm flipV="1">
            <a:off x="3657600" y="3570288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6"/>
          <p:cNvSpPr>
            <a:spLocks noChangeShapeType="1"/>
          </p:cNvSpPr>
          <p:nvPr/>
        </p:nvSpPr>
        <p:spPr bwMode="auto">
          <a:xfrm>
            <a:off x="3124200" y="259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/>
        </p:nvSpPr>
        <p:spPr bwMode="auto">
          <a:xfrm>
            <a:off x="4876800" y="2590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/>
        </p:nvSpPr>
        <p:spPr bwMode="auto">
          <a:xfrm flipV="1">
            <a:off x="51054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/>
        </p:nvSpPr>
        <p:spPr bwMode="auto">
          <a:xfrm>
            <a:off x="5105400" y="2743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/>
        </p:nvSpPr>
        <p:spPr bwMode="auto">
          <a:xfrm flipV="1">
            <a:off x="6019800" y="1905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5867400" y="394811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…….?</a:t>
            </a:r>
          </a:p>
        </p:txBody>
      </p:sp>
      <p:sp>
        <p:nvSpPr>
          <p:cNvPr id="14369" name="Line 35"/>
          <p:cNvSpPr>
            <a:spLocks noChangeShapeType="1"/>
          </p:cNvSpPr>
          <p:nvPr/>
        </p:nvSpPr>
        <p:spPr bwMode="auto">
          <a:xfrm>
            <a:off x="5791200" y="504031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/>
        </p:nvSpPr>
        <p:spPr bwMode="auto">
          <a:xfrm>
            <a:off x="5791200" y="5562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Text Box 37"/>
          <p:cNvSpPr txBox="1">
            <a:spLocks noChangeArrowheads="1"/>
          </p:cNvSpPr>
          <p:nvPr/>
        </p:nvSpPr>
        <p:spPr bwMode="auto">
          <a:xfrm>
            <a:off x="7543800" y="5087938"/>
            <a:ext cx="1600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</a:rPr>
              <a:t>- </a:t>
            </a:r>
            <a:r>
              <a:rPr lang="en-US" sz="2000" b="1" dirty="0" err="1">
                <a:solidFill>
                  <a:schemeClr val="hlink"/>
                </a:solidFill>
              </a:rPr>
              <a:t>Nước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tiểu</a:t>
            </a:r>
            <a:endParaRPr lang="en-US" sz="20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</a:rPr>
              <a:t>- </a:t>
            </a:r>
            <a:r>
              <a:rPr lang="en-US" sz="2000" b="1" dirty="0" err="1">
                <a:solidFill>
                  <a:schemeClr val="hlink"/>
                </a:solidFill>
              </a:rPr>
              <a:t>Mồ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hôi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4372" name="Text Box 38"/>
          <p:cNvSpPr txBox="1">
            <a:spLocks noChangeArrowheads="1"/>
          </p:cNvSpPr>
          <p:nvPr/>
        </p:nvSpPr>
        <p:spPr bwMode="auto">
          <a:xfrm>
            <a:off x="685800" y="59436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chemeClr val="accent2"/>
                </a:solidFill>
              </a:rPr>
              <a:t>5. </a:t>
            </a:r>
            <a:r>
              <a:rPr lang="en-US" sz="2400" i="1" dirty="0" err="1">
                <a:solidFill>
                  <a:schemeClr val="accent2"/>
                </a:solidFill>
              </a:rPr>
              <a:t>Sơ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đồ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mối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liên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hệ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giữa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một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số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cơ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quan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trong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quá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trình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trao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đổi</a:t>
            </a:r>
            <a:r>
              <a:rPr lang="en-US" sz="2400" i="1" dirty="0">
                <a:solidFill>
                  <a:schemeClr val="accent2"/>
                </a:solidFill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</a:rPr>
              <a:t>chất</a:t>
            </a:r>
            <a:endParaRPr lang="en-US" sz="2400" i="1" dirty="0">
              <a:solidFill>
                <a:schemeClr val="accent2"/>
              </a:solidFill>
            </a:endParaRPr>
          </a:p>
        </p:txBody>
      </p:sp>
      <p:sp>
        <p:nvSpPr>
          <p:cNvPr id="14373" name="Line 39"/>
          <p:cNvSpPr>
            <a:spLocks noChangeShapeType="1"/>
          </p:cNvSpPr>
          <p:nvPr/>
        </p:nvSpPr>
        <p:spPr bwMode="auto">
          <a:xfrm>
            <a:off x="2743200" y="838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/>
        </p:nvSpPr>
        <p:spPr bwMode="auto">
          <a:xfrm>
            <a:off x="6045200" y="8350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/>
        </p:nvSpPr>
        <p:spPr bwMode="auto">
          <a:xfrm>
            <a:off x="6477000" y="2590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178174" y="1962825"/>
            <a:ext cx="141605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CC"/>
                </a:solidFill>
              </a:rPr>
              <a:t>Chất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dinh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dưỡng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064124" y="2226468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CC"/>
                </a:solidFill>
              </a:rPr>
              <a:t>Ôxi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791200" y="3785284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CC"/>
                </a:solidFill>
              </a:rPr>
              <a:t>Chất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dinh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dưỡng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3876855" y="3719513"/>
            <a:ext cx="17525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CC"/>
                </a:solidFill>
              </a:rPr>
              <a:t>Khí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các-bô-nic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và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các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chất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thải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423698" y="3722385"/>
            <a:ext cx="189100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</a:rPr>
              <a:t>Ô xi </a:t>
            </a:r>
            <a:r>
              <a:rPr lang="en-US" b="1" dirty="0" err="1" smtClean="0">
                <a:solidFill>
                  <a:srgbClr val="0000CC"/>
                </a:solidFill>
              </a:rPr>
              <a:t>và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hất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dinh</a:t>
            </a:r>
            <a:endParaRPr lang="en-US" b="1" dirty="0" smtClean="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CC"/>
                </a:solidFill>
              </a:rPr>
              <a:t>d</a:t>
            </a:r>
            <a:r>
              <a:rPr lang="en-US" b="1" dirty="0" err="1" smtClean="0">
                <a:solidFill>
                  <a:srgbClr val="0000CC"/>
                </a:solidFill>
              </a:rPr>
              <a:t>ưỡng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5322887" y="2740581"/>
            <a:ext cx="1866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CC"/>
                </a:solidFill>
              </a:rPr>
              <a:t>Khí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Các-bô-nic</a:t>
            </a:r>
            <a:endParaRPr 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8" grpId="0"/>
      <p:bldP spid="16426" grpId="0"/>
      <p:bldP spid="16428" grpId="0"/>
      <p:bldP spid="16429" grpId="0"/>
      <p:bldP spid="16430" grpId="0"/>
      <p:bldP spid="16431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048000" y="4699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 smtClean="0">
                <a:solidFill>
                  <a:schemeClr val="hlink"/>
                </a:solidFill>
              </a:rPr>
              <a:t>Khoa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học</a:t>
            </a:r>
            <a:endParaRPr lang="en-US" sz="2800" dirty="0">
              <a:solidFill>
                <a:schemeClr val="hlink"/>
              </a:solidFill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1676400" y="1146175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</a:t>
            </a:r>
            <a:r>
              <a:rPr lang="en-US" sz="2800" b="1" dirty="0" smtClean="0">
                <a:solidFill>
                  <a:srgbClr val="FF0000"/>
                </a:solidFill>
              </a:rPr>
              <a:t>NGƯỜI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9600" y="220015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>
                <a:solidFill>
                  <a:schemeClr val="hlink"/>
                </a:solidFill>
              </a:rPr>
              <a:t>Hằng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ngày</a:t>
            </a:r>
            <a:r>
              <a:rPr lang="en-US" sz="2800" i="1" dirty="0">
                <a:solidFill>
                  <a:schemeClr val="hlink"/>
                </a:solidFill>
              </a:rPr>
              <a:t>, </a:t>
            </a:r>
            <a:r>
              <a:rPr lang="en-US" sz="2800" i="1" dirty="0" err="1">
                <a:solidFill>
                  <a:schemeClr val="hlink"/>
                </a:solidFill>
              </a:rPr>
              <a:t>cơ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thê</a:t>
            </a:r>
            <a:r>
              <a:rPr lang="en-US" sz="2800" i="1" dirty="0">
                <a:solidFill>
                  <a:schemeClr val="hlink"/>
                </a:solidFill>
              </a:rPr>
              <a:t>̉ </a:t>
            </a:r>
            <a:r>
              <a:rPr lang="en-US" sz="2800" i="1" dirty="0" err="1">
                <a:solidFill>
                  <a:schemeClr val="hlink"/>
                </a:solidFill>
              </a:rPr>
              <a:t>người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phải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lấy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những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gi</a:t>
            </a:r>
            <a:r>
              <a:rPr lang="en-US" sz="2800" i="1" dirty="0">
                <a:solidFill>
                  <a:schemeClr val="hlink"/>
                </a:solidFill>
              </a:rPr>
              <a:t>̀ </a:t>
            </a:r>
            <a:r>
              <a:rPr lang="en-US" sz="2800" i="1" dirty="0" err="1">
                <a:solidFill>
                  <a:schemeClr val="hlink"/>
                </a:solidFill>
              </a:rPr>
              <a:t>tư</a:t>
            </a:r>
            <a:r>
              <a:rPr lang="en-US" sz="2800" i="1" dirty="0">
                <a:solidFill>
                  <a:schemeClr val="hlink"/>
                </a:solidFill>
              </a:rPr>
              <a:t>̀ </a:t>
            </a:r>
            <a:r>
              <a:rPr lang="en-US" sz="2800" i="1" dirty="0" err="1">
                <a:solidFill>
                  <a:schemeClr val="hlink"/>
                </a:solidFill>
              </a:rPr>
              <a:t>môi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trường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va</a:t>
            </a:r>
            <a:r>
              <a:rPr lang="en-US" sz="2800" i="1" dirty="0">
                <a:solidFill>
                  <a:schemeClr val="hlink"/>
                </a:solidFill>
              </a:rPr>
              <a:t>̀ </a:t>
            </a:r>
            <a:r>
              <a:rPr lang="en-US" sz="2800" i="1" dirty="0" err="1">
                <a:solidFill>
                  <a:schemeClr val="hlink"/>
                </a:solidFill>
              </a:rPr>
              <a:t>thải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ra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môi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trường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những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i="1" dirty="0" err="1">
                <a:solidFill>
                  <a:schemeClr val="hlink"/>
                </a:solidFill>
              </a:rPr>
              <a:t>gi</a:t>
            </a:r>
            <a:r>
              <a:rPr lang="en-US" sz="2800" i="1" dirty="0">
                <a:solidFill>
                  <a:schemeClr val="hlink"/>
                </a:solidFill>
              </a:rPr>
              <a:t>̀?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134846" y="3694535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66"/>
                </a:solidFill>
              </a:rPr>
              <a:t>Nước</a:t>
            </a:r>
            <a:r>
              <a:rPr lang="en-US" sz="2400" dirty="0">
                <a:solidFill>
                  <a:srgbClr val="FF0066"/>
                </a:solidFill>
              </a:rPr>
              <a:t>,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046403" y="368977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66"/>
                </a:solidFill>
              </a:rPr>
              <a:t>thức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 err="1">
                <a:solidFill>
                  <a:srgbClr val="FF0066"/>
                </a:solidFill>
              </a:rPr>
              <a:t>ăn</a:t>
            </a:r>
            <a:r>
              <a:rPr lang="en-US" sz="2400" dirty="0">
                <a:solidFill>
                  <a:srgbClr val="FF0066"/>
                </a:solidFill>
              </a:rPr>
              <a:t>,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177036" y="369453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66"/>
                </a:solidFill>
              </a:rPr>
              <a:t>khi</a:t>
            </a:r>
            <a:r>
              <a:rPr lang="en-US" sz="2400" dirty="0">
                <a:solidFill>
                  <a:srgbClr val="FF0066"/>
                </a:solidFill>
              </a:rPr>
              <a:t>́ ô-xi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208202" y="4719638"/>
            <a:ext cx="2344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66"/>
                </a:solidFill>
              </a:rPr>
              <a:t>khi</a:t>
            </a:r>
            <a:r>
              <a:rPr lang="en-US" sz="2400" b="1" dirty="0">
                <a:solidFill>
                  <a:srgbClr val="FF0066"/>
                </a:solidFill>
              </a:rPr>
              <a:t>́ </a:t>
            </a:r>
            <a:r>
              <a:rPr lang="en-US" sz="2400" b="1" dirty="0" err="1">
                <a:solidFill>
                  <a:srgbClr val="FF0066"/>
                </a:solidFill>
              </a:rPr>
              <a:t>các-bô-níc</a:t>
            </a:r>
            <a:r>
              <a:rPr lang="en-US" sz="2400" b="1" dirty="0">
                <a:solidFill>
                  <a:srgbClr val="FF0066"/>
                </a:solidFill>
              </a:rPr>
              <a:t>,</a:t>
            </a:r>
            <a:r>
              <a:rPr lang="en-US" sz="2400" b="1" dirty="0"/>
              <a:t>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380543" y="472410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66"/>
                </a:solidFill>
              </a:rPr>
              <a:t>phân</a:t>
            </a:r>
            <a:r>
              <a:rPr lang="en-US" sz="2400" b="1" dirty="0">
                <a:solidFill>
                  <a:srgbClr val="FF0066"/>
                </a:solidFill>
              </a:rPr>
              <a:t>,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216076" y="4719638"/>
            <a:ext cx="1874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66"/>
                </a:solidFill>
              </a:rPr>
              <a:t>nước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tiểu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09600" y="3694535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Cơ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thê</a:t>
            </a:r>
            <a:r>
              <a:rPr lang="en-US" sz="2400" dirty="0">
                <a:solidFill>
                  <a:srgbClr val="0000FF"/>
                </a:solidFill>
              </a:rPr>
              <a:t>̉ </a:t>
            </a:r>
            <a:r>
              <a:rPr lang="en-US" sz="2400" dirty="0" err="1">
                <a:solidFill>
                  <a:srgbClr val="0000FF"/>
                </a:solidFill>
              </a:rPr>
              <a:t>lấy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tư</a:t>
            </a:r>
            <a:r>
              <a:rPr lang="en-US" sz="2400" dirty="0">
                <a:solidFill>
                  <a:srgbClr val="0000FF"/>
                </a:solidFill>
              </a:rPr>
              <a:t>̀ </a:t>
            </a:r>
            <a:r>
              <a:rPr lang="en-US" sz="2400" dirty="0" err="1">
                <a:solidFill>
                  <a:srgbClr val="0000FF"/>
                </a:solidFill>
              </a:rPr>
              <a:t>môi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trường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28600" y="4724400"/>
            <a:ext cx="40136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</a:rPr>
              <a:t>Cơ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thê</a:t>
            </a:r>
            <a:r>
              <a:rPr lang="en-US" sz="2400" b="1" dirty="0">
                <a:solidFill>
                  <a:srgbClr val="0000FF"/>
                </a:solidFill>
              </a:rPr>
              <a:t>̉ </a:t>
            </a:r>
            <a:r>
              <a:rPr lang="en-US" sz="2400" b="1" dirty="0" err="1">
                <a:solidFill>
                  <a:srgbClr val="0000FF"/>
                </a:solidFill>
              </a:rPr>
              <a:t>thải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ra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môi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trường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148847" y="3703586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66"/>
                </a:solidFill>
              </a:rPr>
              <a:t>Nước</a:t>
            </a:r>
            <a:r>
              <a:rPr lang="en-US" sz="2400" dirty="0">
                <a:solidFill>
                  <a:srgbClr val="FF0066"/>
                </a:solidFill>
              </a:rPr>
              <a:t>,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060404" y="3698824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66"/>
                </a:solidFill>
              </a:rPr>
              <a:t>thức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 err="1">
                <a:solidFill>
                  <a:srgbClr val="FF0066"/>
                </a:solidFill>
              </a:rPr>
              <a:t>ăn</a:t>
            </a:r>
            <a:r>
              <a:rPr lang="en-US" sz="2400" dirty="0">
                <a:solidFill>
                  <a:srgbClr val="FF0066"/>
                </a:solidFill>
              </a:rPr>
              <a:t>,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191037" y="3703586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66"/>
                </a:solidFill>
              </a:rPr>
              <a:t>khi</a:t>
            </a:r>
            <a:r>
              <a:rPr lang="en-US" sz="2400" dirty="0">
                <a:solidFill>
                  <a:srgbClr val="FF0066"/>
                </a:solidFill>
              </a:rPr>
              <a:t>́ ô-xi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623601" y="3703586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Cơ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thê</a:t>
            </a:r>
            <a:r>
              <a:rPr lang="en-US" sz="2400" dirty="0">
                <a:solidFill>
                  <a:srgbClr val="0000FF"/>
                </a:solidFill>
              </a:rPr>
              <a:t>̉ </a:t>
            </a:r>
            <a:r>
              <a:rPr lang="en-US" sz="2400" dirty="0" err="1">
                <a:solidFill>
                  <a:srgbClr val="0000FF"/>
                </a:solidFill>
              </a:rPr>
              <a:t>lấy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tư</a:t>
            </a:r>
            <a:r>
              <a:rPr lang="en-US" sz="2400" dirty="0">
                <a:solidFill>
                  <a:srgbClr val="0000FF"/>
                </a:solidFill>
              </a:rPr>
              <a:t>̀ </a:t>
            </a:r>
            <a:r>
              <a:rPr lang="en-US" sz="2400" dirty="0" err="1">
                <a:solidFill>
                  <a:srgbClr val="0000FF"/>
                </a:solidFill>
              </a:rPr>
              <a:t>môi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trường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74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74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74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174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8" grpId="0"/>
      <p:bldP spid="17419" grpId="0"/>
      <p:bldP spid="17420" grpId="0"/>
      <p:bldP spid="17422" grpId="0"/>
      <p:bldP spid="17423" grpId="0"/>
      <p:bldP spid="17424" grpId="0"/>
      <p:bldP spid="17427" grpId="0"/>
      <p:bldP spid="17428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762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hlink"/>
                </a:solidFill>
              </a:rPr>
              <a:t>Nhờ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cơ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quan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nào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mà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quá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trình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trao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đổi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chất</a:t>
            </a:r>
            <a:r>
              <a:rPr lang="en-US" sz="2800" dirty="0">
                <a:solidFill>
                  <a:schemeClr val="hlink"/>
                </a:solidFill>
              </a:rPr>
              <a:t> ở </a:t>
            </a:r>
            <a:r>
              <a:rPr lang="en-US" sz="2800" dirty="0" err="1">
                <a:solidFill>
                  <a:schemeClr val="hlink"/>
                </a:solidFill>
              </a:rPr>
              <a:t>bên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trong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cơ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thể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được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thực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hiện</a:t>
            </a:r>
            <a:r>
              <a:rPr lang="en-US" sz="2800" dirty="0">
                <a:solidFill>
                  <a:schemeClr val="hlink"/>
                </a:solidFill>
              </a:rPr>
              <a:t>?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238500" y="295512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 smtClean="0">
                <a:solidFill>
                  <a:schemeClr val="hlink"/>
                </a:solidFill>
              </a:rPr>
              <a:t>Khoa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học</a:t>
            </a:r>
            <a:endParaRPr lang="en-US" sz="2800" dirty="0">
              <a:solidFill>
                <a:schemeClr val="hlink"/>
              </a:solidFill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645693" y="980866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</a:t>
            </a:r>
            <a:r>
              <a:rPr lang="en-US" sz="2800" b="1" dirty="0" smtClean="0">
                <a:solidFill>
                  <a:srgbClr val="FF0000"/>
                </a:solidFill>
              </a:rPr>
              <a:t>NGƯỜI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90600" y="3276600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66"/>
                </a:solidFill>
              </a:rPr>
              <a:t>Nhơ</a:t>
            </a:r>
            <a:r>
              <a:rPr lang="en-US" sz="2800" dirty="0">
                <a:solidFill>
                  <a:srgbClr val="FF0066"/>
                </a:solidFill>
              </a:rPr>
              <a:t>̀ </a:t>
            </a:r>
            <a:r>
              <a:rPr lang="en-US" sz="2800" dirty="0" err="1">
                <a:solidFill>
                  <a:srgbClr val="FF0066"/>
                </a:solidFill>
              </a:rPr>
              <a:t>cơ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quan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tuần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hoàn</a:t>
            </a:r>
            <a:r>
              <a:rPr lang="en-US" sz="2800" dirty="0">
                <a:solidFill>
                  <a:srgbClr val="FF0066"/>
                </a:solidFill>
              </a:rPr>
              <a:t> mà quá </a:t>
            </a:r>
            <a:r>
              <a:rPr lang="en-US" sz="2800" dirty="0" err="1">
                <a:solidFill>
                  <a:srgbClr val="FF0066"/>
                </a:solidFill>
              </a:rPr>
              <a:t>trình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trao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đổi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chất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diễn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ra</a:t>
            </a:r>
            <a:r>
              <a:rPr lang="en-US" sz="2800" dirty="0">
                <a:solidFill>
                  <a:srgbClr val="FF0066"/>
                </a:solidFill>
              </a:rPr>
              <a:t> ở </a:t>
            </a:r>
            <a:r>
              <a:rPr lang="en-US" sz="2800" dirty="0" err="1">
                <a:solidFill>
                  <a:srgbClr val="FF0066"/>
                </a:solidFill>
              </a:rPr>
              <a:t>bên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trong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cơ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thê</a:t>
            </a:r>
            <a:r>
              <a:rPr lang="en-US" sz="2800" dirty="0">
                <a:solidFill>
                  <a:srgbClr val="FF0066"/>
                </a:solidFill>
              </a:rPr>
              <a:t>̉ </a:t>
            </a:r>
            <a:r>
              <a:rPr lang="en-US" sz="2800" dirty="0" err="1">
                <a:solidFill>
                  <a:srgbClr val="FF0066"/>
                </a:solidFill>
              </a:rPr>
              <a:t>được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thực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  <a:r>
              <a:rPr lang="en-US" sz="2800" dirty="0" err="1">
                <a:solidFill>
                  <a:srgbClr val="FF0066"/>
                </a:solidFill>
              </a:rPr>
              <a:t>hiện</a:t>
            </a:r>
            <a:endParaRPr lang="en-US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7315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>
                <a:solidFill>
                  <a:schemeClr val="accent2"/>
                </a:solidFill>
              </a:rPr>
              <a:t>Điều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gì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sẽ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xảy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ra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nếu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một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trong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các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cơ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quan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tham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gia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vào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quá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trình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trao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đổi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chất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ngừng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hoạt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động</a:t>
            </a:r>
            <a:r>
              <a:rPr lang="en-US" sz="2800" i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3657600" y="685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    Môn Khoa học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676400" y="1146175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Bài: </a:t>
            </a:r>
            <a:r>
              <a:rPr lang="en-US" sz="2400" b="1">
                <a:solidFill>
                  <a:srgbClr val="FF0000"/>
                </a:solidFill>
              </a:rPr>
              <a:t>TRAO ĐỔI CHẤT Ở NGƯỜI</a:t>
            </a:r>
            <a:r>
              <a:rPr lang="en-US" sz="2400">
                <a:solidFill>
                  <a:srgbClr val="FF0000"/>
                </a:solidFill>
              </a:rPr>
              <a:t> ( Tiếp theo 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066800" y="3775865"/>
            <a:ext cx="7315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Nếu một trong các cơ quan hô hấp, bài tiết, tuần hoàn, tiêu hóa ngừng hoạt động, sự trao đổi chất sẽ ngừng hoạt động và cơ thể sẽ chết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94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3581400" y="38735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 smtClean="0">
                <a:solidFill>
                  <a:schemeClr val="hlink"/>
                </a:solidFill>
              </a:rPr>
              <a:t>Khoa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học</a:t>
            </a:r>
            <a:endParaRPr lang="en-US" sz="2800" dirty="0">
              <a:solidFill>
                <a:schemeClr val="hlink"/>
              </a:solidFill>
            </a:endParaRP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676400" y="1146175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</a:t>
            </a:r>
            <a:r>
              <a:rPr lang="en-US" sz="2800" b="1" dirty="0" smtClean="0">
                <a:solidFill>
                  <a:srgbClr val="FF0000"/>
                </a:solidFill>
              </a:rPr>
              <a:t>NGƯỜI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285164" y="2121844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>
                <a:solidFill>
                  <a:srgbClr val="FF0066"/>
                </a:solidFill>
              </a:rPr>
              <a:t>Bài</a:t>
            </a:r>
            <a:r>
              <a:rPr lang="en-US" sz="2800" b="1" i="1" u="sng" dirty="0">
                <a:solidFill>
                  <a:srgbClr val="FF0066"/>
                </a:solidFill>
              </a:rPr>
              <a:t> </a:t>
            </a:r>
            <a:r>
              <a:rPr lang="en-US" sz="2800" b="1" i="1" u="sng" dirty="0" err="1">
                <a:solidFill>
                  <a:srgbClr val="FF0066"/>
                </a:solidFill>
              </a:rPr>
              <a:t>học</a:t>
            </a:r>
            <a:r>
              <a:rPr lang="en-US" sz="2800" b="1" i="1" u="sng" dirty="0">
                <a:solidFill>
                  <a:srgbClr val="FF0066"/>
                </a:solidFill>
              </a:rPr>
              <a:t> :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1752600" y="3124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400" y="2895600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>
                <a:solidFill>
                  <a:srgbClr val="6600CC"/>
                </a:solidFill>
              </a:rPr>
              <a:t>Nhơ</a:t>
            </a:r>
            <a:r>
              <a:rPr lang="en-US" sz="3200" i="1" dirty="0">
                <a:solidFill>
                  <a:srgbClr val="6600CC"/>
                </a:solidFill>
              </a:rPr>
              <a:t>̀ </a:t>
            </a:r>
            <a:r>
              <a:rPr lang="en-US" sz="3200" i="1" dirty="0" err="1">
                <a:solidFill>
                  <a:srgbClr val="6600CC"/>
                </a:solidFill>
              </a:rPr>
              <a:t>sư</a:t>
            </a:r>
            <a:r>
              <a:rPr lang="en-US" sz="3200" i="1" dirty="0">
                <a:solidFill>
                  <a:srgbClr val="6600CC"/>
                </a:solidFill>
              </a:rPr>
              <a:t>̣ </a:t>
            </a:r>
            <a:r>
              <a:rPr lang="en-US" sz="3200" i="1" dirty="0" err="1">
                <a:solidFill>
                  <a:srgbClr val="6600CC"/>
                </a:solidFill>
              </a:rPr>
              <a:t>hoạt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động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phối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hợp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nhịp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nhàng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của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các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cơ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quan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hô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hấp</a:t>
            </a:r>
            <a:r>
              <a:rPr lang="en-US" sz="3200" i="1" dirty="0">
                <a:solidFill>
                  <a:srgbClr val="6600CC"/>
                </a:solidFill>
              </a:rPr>
              <a:t>, </a:t>
            </a:r>
            <a:r>
              <a:rPr lang="en-US" sz="3200" i="1" dirty="0" err="1">
                <a:solidFill>
                  <a:srgbClr val="6600CC"/>
                </a:solidFill>
              </a:rPr>
              <a:t>tiêu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hóa</a:t>
            </a:r>
            <a:r>
              <a:rPr lang="en-US" sz="3200" i="1" dirty="0">
                <a:solidFill>
                  <a:srgbClr val="6600CC"/>
                </a:solidFill>
              </a:rPr>
              <a:t>, </a:t>
            </a:r>
            <a:r>
              <a:rPr lang="en-US" sz="3200" i="1" dirty="0" err="1">
                <a:solidFill>
                  <a:srgbClr val="6600CC"/>
                </a:solidFill>
              </a:rPr>
              <a:t>tuần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hoàn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va</a:t>
            </a:r>
            <a:r>
              <a:rPr lang="en-US" sz="3200" i="1" dirty="0">
                <a:solidFill>
                  <a:srgbClr val="6600CC"/>
                </a:solidFill>
              </a:rPr>
              <a:t>̀ </a:t>
            </a:r>
            <a:r>
              <a:rPr lang="en-US" sz="3200" i="1" dirty="0" err="1">
                <a:solidFill>
                  <a:srgbClr val="6600CC"/>
                </a:solidFill>
              </a:rPr>
              <a:t>bài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tiết</a:t>
            </a:r>
            <a:r>
              <a:rPr lang="en-US" sz="3200" i="1" dirty="0">
                <a:solidFill>
                  <a:srgbClr val="6600CC"/>
                </a:solidFill>
              </a:rPr>
              <a:t> mà </a:t>
            </a:r>
            <a:r>
              <a:rPr lang="en-US" sz="3200" i="1" dirty="0" err="1">
                <a:solidFill>
                  <a:srgbClr val="6600CC"/>
                </a:solidFill>
              </a:rPr>
              <a:t>sư</a:t>
            </a:r>
            <a:r>
              <a:rPr lang="en-US" sz="3200" i="1" dirty="0">
                <a:solidFill>
                  <a:srgbClr val="6600CC"/>
                </a:solidFill>
              </a:rPr>
              <a:t>̣ </a:t>
            </a:r>
            <a:r>
              <a:rPr lang="en-US" sz="3200" i="1" dirty="0" err="1">
                <a:solidFill>
                  <a:srgbClr val="6600CC"/>
                </a:solidFill>
              </a:rPr>
              <a:t>trao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đổi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chất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diễn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ra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bình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thường</a:t>
            </a:r>
            <a:r>
              <a:rPr lang="en-US" sz="3200" i="1" dirty="0">
                <a:solidFill>
                  <a:srgbClr val="6600CC"/>
                </a:solidFill>
              </a:rPr>
              <a:t>, </a:t>
            </a:r>
            <a:r>
              <a:rPr lang="en-US" sz="3200" i="1" dirty="0" err="1">
                <a:solidFill>
                  <a:srgbClr val="6600CC"/>
                </a:solidFill>
              </a:rPr>
              <a:t>cơ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thê</a:t>
            </a:r>
            <a:r>
              <a:rPr lang="en-US" sz="3200" i="1" dirty="0">
                <a:solidFill>
                  <a:srgbClr val="6600CC"/>
                </a:solidFill>
              </a:rPr>
              <a:t>̉ </a:t>
            </a:r>
            <a:r>
              <a:rPr lang="en-US" sz="3200" i="1" dirty="0" err="1">
                <a:solidFill>
                  <a:srgbClr val="6600CC"/>
                </a:solidFill>
              </a:rPr>
              <a:t>khỏe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mạnh</a:t>
            </a:r>
            <a:r>
              <a:rPr lang="en-US" sz="3200" i="1" dirty="0">
                <a:solidFill>
                  <a:srgbClr val="6600CC"/>
                </a:solidFill>
              </a:rPr>
              <a:t>. </a:t>
            </a:r>
            <a:r>
              <a:rPr lang="en-US" sz="3200" i="1" dirty="0" err="1">
                <a:solidFill>
                  <a:srgbClr val="6600CC"/>
                </a:solidFill>
              </a:rPr>
              <a:t>Nếu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một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trong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các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cơ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quan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trên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ngừng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hoạt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động</a:t>
            </a:r>
            <a:r>
              <a:rPr lang="en-US" sz="3200" i="1" dirty="0">
                <a:solidFill>
                  <a:srgbClr val="6600CC"/>
                </a:solidFill>
              </a:rPr>
              <a:t>, </a:t>
            </a:r>
            <a:r>
              <a:rPr lang="en-US" sz="3200" i="1" dirty="0" err="1">
                <a:solidFill>
                  <a:srgbClr val="6600CC"/>
                </a:solidFill>
              </a:rPr>
              <a:t>cơ</a:t>
            </a:r>
            <a:r>
              <a:rPr lang="en-US" sz="3200" i="1" dirty="0">
                <a:solidFill>
                  <a:srgbClr val="6600CC"/>
                </a:solidFill>
              </a:rPr>
              <a:t> </a:t>
            </a:r>
            <a:r>
              <a:rPr lang="en-US" sz="3200" i="1" dirty="0" err="1">
                <a:solidFill>
                  <a:srgbClr val="6600CC"/>
                </a:solidFill>
              </a:rPr>
              <a:t>thê</a:t>
            </a:r>
            <a:r>
              <a:rPr lang="en-US" sz="3200" i="1" dirty="0">
                <a:solidFill>
                  <a:srgbClr val="6600CC"/>
                </a:solidFill>
              </a:rPr>
              <a:t>̉ sẽ </a:t>
            </a:r>
            <a:r>
              <a:rPr lang="en-US" sz="3200" i="1" dirty="0" err="1">
                <a:solidFill>
                  <a:srgbClr val="6600CC"/>
                </a:solidFill>
              </a:rPr>
              <a:t>chết</a:t>
            </a:r>
            <a:endParaRPr lang="en-US" sz="3200" i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04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657600" y="6858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HỌC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62099" y="1386720"/>
            <a:ext cx="649007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</a:t>
            </a:r>
            <a:r>
              <a:rPr lang="en-US" sz="2800" b="1" dirty="0" smtClean="0">
                <a:solidFill>
                  <a:srgbClr val="FF0000"/>
                </a:solidFill>
              </a:rPr>
              <a:t>NGƯỜI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(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theo</a:t>
            </a:r>
            <a:r>
              <a:rPr lang="en-US" sz="2800" dirty="0">
                <a:solidFill>
                  <a:srgbClr val="FF0000"/>
                </a:solidFill>
              </a:rPr>
              <a:t> 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52500" y="28956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Qua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học</a:t>
            </a:r>
            <a:r>
              <a:rPr lang="en-US" sz="3200" dirty="0" smtClean="0"/>
              <a:t> </a:t>
            </a:r>
            <a:r>
              <a:rPr lang="en-US" sz="3200" dirty="0" err="1" smtClean="0"/>
              <a:t>hôm</a:t>
            </a:r>
            <a:r>
              <a:rPr lang="en-US" sz="3200" dirty="0" smtClean="0"/>
              <a:t> nay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biết</a:t>
            </a:r>
            <a:r>
              <a:rPr lang="en-US" sz="3200" dirty="0" smtClean="0"/>
              <a:t> them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?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sẽ</a:t>
            </a:r>
            <a:r>
              <a:rPr lang="en-US" sz="3200" dirty="0" smtClean="0"/>
              <a:t> </a:t>
            </a:r>
            <a:r>
              <a:rPr lang="en-US" sz="3200" dirty="0" err="1" smtClean="0"/>
              <a:t>vận</a:t>
            </a:r>
            <a:r>
              <a:rPr lang="en-US" sz="3200" dirty="0" smtClean="0"/>
              <a:t> </a:t>
            </a:r>
            <a:r>
              <a:rPr lang="en-US" sz="3200" dirty="0" err="1" smtClean="0"/>
              <a:t>dụng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đã</a:t>
            </a:r>
            <a:r>
              <a:rPr lang="en-US" sz="3200" dirty="0" smtClean="0"/>
              <a:t> </a:t>
            </a:r>
            <a:r>
              <a:rPr lang="en-US" sz="3200" dirty="0" err="1" smtClean="0"/>
              <a:t>học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cuộc</a:t>
            </a:r>
            <a:r>
              <a:rPr lang="en-US" sz="3200" dirty="0" smtClean="0"/>
              <a:t> </a:t>
            </a:r>
            <a:r>
              <a:rPr lang="en-US" sz="3200" dirty="0" err="1" smtClean="0"/>
              <a:t>sống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thế</a:t>
            </a:r>
            <a:r>
              <a:rPr lang="en-US" sz="3200" dirty="0" smtClean="0"/>
              <a:t> </a:t>
            </a:r>
            <a:r>
              <a:rPr lang="en-US" sz="3200" dirty="0" err="1" smtClean="0"/>
              <a:t>nào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" name="Explosion 2 1"/>
          <p:cNvSpPr/>
          <p:nvPr/>
        </p:nvSpPr>
        <p:spPr>
          <a:xfrm>
            <a:off x="4495800" y="3886200"/>
            <a:ext cx="4618630" cy="296042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9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657600" y="6858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hlink"/>
                </a:solidFill>
              </a:rPr>
              <a:t> </a:t>
            </a: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HỌC</a:t>
            </a:r>
            <a:endParaRPr lang="en-US" sz="2800" b="1" dirty="0">
              <a:solidFill>
                <a:schemeClr val="hlink"/>
              </a:solidFill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732128" y="1404610"/>
            <a:ext cx="6477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NGƯỜI</a:t>
            </a:r>
            <a:r>
              <a:rPr lang="en-US" sz="2800" dirty="0">
                <a:solidFill>
                  <a:srgbClr val="FF0000"/>
                </a:solidFill>
              </a:rPr>
              <a:t> (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theo</a:t>
            </a:r>
            <a:r>
              <a:rPr lang="en-US" sz="2800" dirty="0">
                <a:solidFill>
                  <a:srgbClr val="FF0000"/>
                </a:solidFill>
              </a:rPr>
              <a:t> )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" y="2667000"/>
            <a:ext cx="8305800" cy="14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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Xác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tiếp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quá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đổi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00" y="-914400"/>
            <a:ext cx="109728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CHÀO TẠM BIỆT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657600" y="6858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HỌC</a:t>
            </a:r>
            <a:endParaRPr 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62099" y="1386720"/>
            <a:ext cx="649007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Bài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TRAO ĐỔI CHẤT Ở </a:t>
            </a:r>
            <a:r>
              <a:rPr lang="en-US" sz="2800" b="1" dirty="0" smtClean="0">
                <a:solidFill>
                  <a:srgbClr val="FF0000"/>
                </a:solidFill>
              </a:rPr>
              <a:t>NGƯỜI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(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theo</a:t>
            </a:r>
            <a:r>
              <a:rPr lang="en-US" sz="2800" dirty="0">
                <a:solidFill>
                  <a:srgbClr val="FF0000"/>
                </a:solidFill>
              </a:rPr>
              <a:t> 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52500" y="3048000"/>
            <a:ext cx="7543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Chỉ </a:t>
            </a:r>
            <a:r>
              <a:rPr lang="en-US" sz="3200" dirty="0" err="1"/>
              <a:t>vào</a:t>
            </a:r>
            <a:r>
              <a:rPr lang="en-US" sz="3200" dirty="0"/>
              <a:t> </a:t>
            </a:r>
            <a:r>
              <a:rPr lang="en-US" sz="3200" dirty="0" err="1"/>
              <a:t>từng</a:t>
            </a:r>
            <a:r>
              <a:rPr lang="en-US" sz="3200" dirty="0"/>
              <a:t> </a:t>
            </a:r>
            <a:r>
              <a:rPr lang="en-US" sz="3200" dirty="0" err="1"/>
              <a:t>hình</a:t>
            </a:r>
            <a:r>
              <a:rPr lang="en-US" sz="3200" dirty="0"/>
              <a:t> ở </a:t>
            </a:r>
            <a:r>
              <a:rPr lang="en-US" sz="3200" dirty="0" err="1"/>
              <a:t>trang</a:t>
            </a:r>
            <a:r>
              <a:rPr lang="en-US" sz="3200" dirty="0"/>
              <a:t> </a:t>
            </a:r>
            <a:r>
              <a:rPr lang="en-US" sz="3200" dirty="0" smtClean="0"/>
              <a:t>8 (SGK), </a:t>
            </a:r>
            <a:r>
              <a:rPr lang="en-US" sz="3200" dirty="0" err="1"/>
              <a:t>nói</a:t>
            </a:r>
            <a:r>
              <a:rPr lang="en-US" sz="3200" dirty="0"/>
              <a:t> </a:t>
            </a:r>
            <a:r>
              <a:rPr lang="en-US" sz="3200" dirty="0" err="1"/>
              <a:t>tên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̀ </a:t>
            </a:r>
            <a:r>
              <a:rPr lang="en-US" sz="3200" dirty="0" err="1"/>
              <a:t>chức</a:t>
            </a:r>
            <a:r>
              <a:rPr lang="en-US" sz="3200" dirty="0"/>
              <a:t> </a:t>
            </a:r>
            <a:r>
              <a:rPr lang="en-US" sz="3200" dirty="0" err="1"/>
              <a:t>năng</a:t>
            </a:r>
            <a:r>
              <a:rPr lang="en-US" sz="3200" dirty="0"/>
              <a:t> </a:t>
            </a:r>
            <a:r>
              <a:rPr lang="en-US" sz="3200" dirty="0" err="1"/>
              <a:t>của</a:t>
            </a:r>
            <a:r>
              <a:rPr lang="en-US" sz="3200" dirty="0"/>
              <a:t> </a:t>
            </a:r>
            <a:r>
              <a:rPr lang="en-US" sz="3200" dirty="0" err="1"/>
              <a:t>từng</a:t>
            </a:r>
            <a:r>
              <a:rPr lang="en-US" sz="3200" dirty="0"/>
              <a:t>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quan</a:t>
            </a:r>
            <a:r>
              <a:rPr lang="en-US" sz="3200" dirty="0"/>
              <a:t>.</a:t>
            </a:r>
          </a:p>
        </p:txBody>
      </p:sp>
      <p:sp>
        <p:nvSpPr>
          <p:cNvPr id="2" name="Explosion 2 1"/>
          <p:cNvSpPr/>
          <p:nvPr/>
        </p:nvSpPr>
        <p:spPr>
          <a:xfrm>
            <a:off x="4495800" y="3886200"/>
            <a:ext cx="4618630" cy="296042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25" name="Picture 5" descr="9245F4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"/>
            <a:ext cx="716280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Trong số những cơ quan ở các hình trên, cơ quan nào trực tiếp thực hiện quá trình trao đổi chất giữa cơ thể với môi trường bên ngoài? </a:t>
            </a:r>
          </a:p>
        </p:txBody>
      </p:sp>
      <p:pic>
        <p:nvPicPr>
          <p:cNvPr id="6149" name="Picture 5" descr="9245F4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1054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657600" y="685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Môn Khoa học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676400" y="1146175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Bài: </a:t>
            </a:r>
            <a:r>
              <a:rPr lang="en-US" sz="2400" b="1">
                <a:solidFill>
                  <a:srgbClr val="FF0000"/>
                </a:solidFill>
              </a:rPr>
              <a:t>TRAO ĐỔI CHẤT Ở NGƯỜI</a:t>
            </a:r>
            <a:r>
              <a:rPr lang="en-US" sz="2400">
                <a:solidFill>
                  <a:srgbClr val="FF0000"/>
                </a:solidFill>
              </a:rPr>
              <a:t> ( Tiếp theo )</a:t>
            </a:r>
          </a:p>
        </p:txBody>
      </p:sp>
      <p:pic>
        <p:nvPicPr>
          <p:cNvPr id="8199" name="Picture 7" descr="9A052A0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22463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5791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Cơ quan tiêu hóa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86200" y="19050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Chức năng: Biến đổi thức ăn, nước uống thành các chất dinh dưỡng, ngấm vào máu đi nuôi cơ thể. Thải ra phân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86200" y="3657600"/>
            <a:ext cx="419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Dấu hiệu bên ngoài của quá trình trao đổi chất: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sym typeface="Wingdings" pitchFamily="2" charset="2"/>
              </a:rPr>
              <a:t></a:t>
            </a:r>
            <a:r>
              <a:rPr lang="en-US" sz="2400">
                <a:solidFill>
                  <a:schemeClr val="hlink"/>
                </a:solidFill>
              </a:rPr>
              <a:t>Lấy vào: thức ăn, nước uống.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sym typeface="Wingdings" pitchFamily="2" charset="2"/>
              </a:rPr>
              <a:t></a:t>
            </a:r>
            <a:r>
              <a:rPr lang="en-US" sz="2400">
                <a:solidFill>
                  <a:schemeClr val="hlink"/>
                </a:solidFill>
              </a:rPr>
              <a:t>Thải ra: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657600" y="685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Môn Khoa học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676400" y="1146175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Bài: </a:t>
            </a:r>
            <a:r>
              <a:rPr lang="en-US" sz="2400" b="1">
                <a:solidFill>
                  <a:srgbClr val="FF0000"/>
                </a:solidFill>
              </a:rPr>
              <a:t>TRAO ĐỔI CHẤT Ở NGƯỜI</a:t>
            </a:r>
            <a:r>
              <a:rPr lang="en-US" sz="2400">
                <a:solidFill>
                  <a:srgbClr val="FF0000"/>
                </a:solidFill>
              </a:rPr>
              <a:t> ( Tiếp theo )</a:t>
            </a:r>
          </a:p>
        </p:txBody>
      </p:sp>
      <p:pic>
        <p:nvPicPr>
          <p:cNvPr id="9223" name="Picture 7" descr="8E580B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2825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90600" y="5867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Cơ quan hô hấp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91000" y="19050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Chức năng: Hấp thu khí ô-xi và thải ra khí các-bô-níc.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343400" y="3429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267200" y="34290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hlink"/>
                </a:solidFill>
              </a:rPr>
              <a:t>Dấu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hiệu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bên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ngoài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của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quá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trình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trao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đổi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chất</a:t>
            </a:r>
            <a:r>
              <a:rPr lang="en-US" sz="2400" dirty="0">
                <a:solidFill>
                  <a:schemeClr val="hlink"/>
                </a:solidFill>
              </a:rPr>
              <a:t>:</a:t>
            </a:r>
          </a:p>
          <a:p>
            <a:r>
              <a:rPr lang="en-US" sz="2400" dirty="0">
                <a:solidFill>
                  <a:schemeClr val="hlink"/>
                </a:solidFill>
                <a:sym typeface="Wingdings" pitchFamily="2" charset="2"/>
              </a:rPr>
              <a:t></a:t>
            </a:r>
            <a:r>
              <a:rPr lang="en-US" sz="2400" dirty="0" err="1">
                <a:solidFill>
                  <a:schemeClr val="hlink"/>
                </a:solidFill>
              </a:rPr>
              <a:t>Lấy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vào</a:t>
            </a:r>
            <a:r>
              <a:rPr lang="en-US" sz="2400" dirty="0">
                <a:solidFill>
                  <a:schemeClr val="hlink"/>
                </a:solidFill>
              </a:rPr>
              <a:t>: </a:t>
            </a:r>
            <a:r>
              <a:rPr lang="en-US" sz="2400" dirty="0" err="1">
                <a:solidFill>
                  <a:schemeClr val="hlink"/>
                </a:solidFill>
              </a:rPr>
              <a:t>khí</a:t>
            </a:r>
            <a:r>
              <a:rPr lang="en-US" sz="2400" dirty="0">
                <a:solidFill>
                  <a:schemeClr val="hlink"/>
                </a:solidFill>
              </a:rPr>
              <a:t> ô-xi.</a:t>
            </a:r>
          </a:p>
          <a:p>
            <a:r>
              <a:rPr lang="en-US" sz="2400" dirty="0">
                <a:solidFill>
                  <a:schemeClr val="hlink"/>
                </a:solidFill>
                <a:sym typeface="Wingdings" pitchFamily="2" charset="2"/>
              </a:rPr>
              <a:t></a:t>
            </a:r>
            <a:r>
              <a:rPr lang="en-US" sz="2400" dirty="0" err="1">
                <a:solidFill>
                  <a:schemeClr val="hlink"/>
                </a:solidFill>
              </a:rPr>
              <a:t>Thải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ra</a:t>
            </a:r>
            <a:r>
              <a:rPr lang="en-US" sz="2400" dirty="0">
                <a:solidFill>
                  <a:schemeClr val="hlink"/>
                </a:solidFill>
              </a:rPr>
              <a:t>: </a:t>
            </a:r>
            <a:r>
              <a:rPr lang="en-US" sz="2400" dirty="0" err="1">
                <a:solidFill>
                  <a:schemeClr val="hlink"/>
                </a:solidFill>
              </a:rPr>
              <a:t>khí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các-bô-níc</a:t>
            </a:r>
            <a:r>
              <a:rPr lang="en-US" sz="2400" dirty="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4E6A00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2348414" cy="49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5800" y="5943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Cơ quan tuần hoàn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101014" y="410566"/>
            <a:ext cx="458578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ô-xi đ</a:t>
            </a:r>
            <a:r>
              <a:rPr lang="vi-VN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ngấm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mao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ô-xi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ngấm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ô-xi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771209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65385"/>
            <a:ext cx="2814036" cy="532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5943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Cơ quan bài tiết nước tiểu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19600" y="914400"/>
            <a:ext cx="4114800" cy="182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sz="26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471916" y="3046812"/>
            <a:ext cx="4038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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1016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</dc:creator>
  <cp:lastModifiedBy>Alolaptop</cp:lastModifiedBy>
  <cp:revision>105</cp:revision>
  <dcterms:created xsi:type="dcterms:W3CDTF">2010-10-14T01:11:16Z</dcterms:created>
  <dcterms:modified xsi:type="dcterms:W3CDTF">2020-10-15T00:44:33Z</dcterms:modified>
</cp:coreProperties>
</file>